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OPPOSans H" panose="00020600040101010101" charset="-122"/>
      <p:regular r:id="rId18"/>
    </p:embeddedFont>
    <p:embeddedFont>
      <p:font typeface="OPPOSans R" panose="00020600040101010101" charset="-122"/>
      <p:regular r:id="rId19"/>
    </p:embeddedFont>
    <p:embeddedFont>
      <p:font typeface="OPPOSans L" panose="00020600040101010101" charset="-122"/>
      <p:regular r:id="rId20"/>
    </p:embeddedFont>
    <p:embeddedFont>
      <p:font typeface="OPPOSans B" panose="00020600040101010101" charset="-122"/>
      <p:regular r:id="rId21"/>
    </p:embeddedFont>
    <p:embeddedFont>
      <p:font typeface="Source Han Sans CN Bold" panose="020B0800000000000000" charset="-122"/>
      <p:bold r:id="rId22"/>
    </p:embeddedFont>
    <p:embeddedFont>
      <p:font typeface="Source Han Sans" panose="020B0500000000000000" charset="-122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6212" y="0"/>
            <a:ext cx="1215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19485" y="529315"/>
            <a:ext cx="11153030" cy="5932445"/>
          </a:xfrm>
          <a:prstGeom prst="rect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8719" y="-467819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64840" y="-564840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249017" y="5028074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0408512" y="5089026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6234391">
            <a:off x="278428" y="2653949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1981419">
            <a:off x="748785" y="2162542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5658">
            <a:off x="11519286" y="4519981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1981419">
            <a:off x="9580868" y="6428140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847109">
            <a:off x="-378289" y="6274208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569854">
            <a:off x="11134731" y="-1337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569854">
            <a:off x="11131831" y="296419"/>
            <a:ext cx="1801347" cy="21698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05378" y="1012726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99262" y="1077962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52551" y="1416790"/>
            <a:ext cx="9486899" cy="248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网络安全：保护数字世界的盾牌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24202" y="3947327"/>
            <a:ext cx="5943598" cy="11448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358167">
                        <a:alpha val="100000"/>
                      </a:srgbClr>
                    </a:gs>
                    <a:gs pos="99000">
                      <a:srgbClr val="28614D">
                        <a:alpha val="100000"/>
                      </a:srgbClr>
                    </a:gs>
                  </a:gsLst>
                  <a:lin ang="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8847109">
            <a:off x="-298540" y="6860254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962760" y="5245289"/>
            <a:ext cx="8267090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2522953" y="4050909"/>
            <a:ext cx="520957" cy="1240578"/>
          </a:xfrm>
          <a:custGeom>
            <a:avLst/>
            <a:gdLst>
              <a:gd name="connsiteX0" fmla="*/ 2 w 520957"/>
              <a:gd name="connsiteY0" fmla="*/ 1240578 h 1240578"/>
              <a:gd name="connsiteX1" fmla="*/ 260480 w 520957"/>
              <a:gd name="connsiteY1" fmla="*/ 878804 h 1240578"/>
              <a:gd name="connsiteX2" fmla="*/ 520957 w 520957"/>
              <a:gd name="connsiteY2" fmla="*/ 1240578 h 1240578"/>
              <a:gd name="connsiteX3" fmla="*/ 1 w 520957"/>
              <a:gd name="connsiteY3" fmla="*/ 795310 h 1240578"/>
              <a:gd name="connsiteX4" fmla="*/ 260479 w 520957"/>
              <a:gd name="connsiteY4" fmla="*/ 433536 h 1240578"/>
              <a:gd name="connsiteX5" fmla="*/ 520956 w 520957"/>
              <a:gd name="connsiteY5" fmla="*/ 795310 h 1240578"/>
              <a:gd name="connsiteX6" fmla="*/ 0 w 520957"/>
              <a:gd name="connsiteY6" fmla="*/ 361774 h 1240578"/>
              <a:gd name="connsiteX7" fmla="*/ 260478 w 520957"/>
              <a:gd name="connsiteY7" fmla="*/ 0 h 1240578"/>
              <a:gd name="connsiteX8" fmla="*/ 520955 w 520957"/>
              <a:gd name="connsiteY8" fmla="*/ 361774 h 1240578"/>
            </a:gdLst>
            <a:ahLst/>
            <a:cxnLst/>
            <a:rect l="l" t="t" r="r" b="b"/>
            <a:pathLst>
              <a:path w="520957" h="1240578">
                <a:moveTo>
                  <a:pt x="2" y="1240578"/>
                </a:moveTo>
                <a:lnTo>
                  <a:pt x="260480" y="878804"/>
                </a:lnTo>
                <a:lnTo>
                  <a:pt x="520957" y="1240578"/>
                </a:lnTo>
                <a:close/>
                <a:moveTo>
                  <a:pt x="1" y="795310"/>
                </a:moveTo>
                <a:lnTo>
                  <a:pt x="260479" y="433536"/>
                </a:lnTo>
                <a:lnTo>
                  <a:pt x="520956" y="795310"/>
                </a:lnTo>
                <a:close/>
                <a:moveTo>
                  <a:pt x="0" y="361774"/>
                </a:moveTo>
                <a:lnTo>
                  <a:pt x="260478" y="0"/>
                </a:lnTo>
                <a:lnTo>
                  <a:pt x="520955" y="361774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H="1">
            <a:off x="9194285" y="4050910"/>
            <a:ext cx="520957" cy="1240578"/>
          </a:xfrm>
          <a:custGeom>
            <a:avLst/>
            <a:gdLst>
              <a:gd name="connsiteX0" fmla="*/ 2 w 520957"/>
              <a:gd name="connsiteY0" fmla="*/ 361774 h 1240578"/>
              <a:gd name="connsiteX1" fmla="*/ 520957 w 520957"/>
              <a:gd name="connsiteY1" fmla="*/ 361774 h 1240578"/>
              <a:gd name="connsiteX2" fmla="*/ 260480 w 520957"/>
              <a:gd name="connsiteY2" fmla="*/ 0 h 1240578"/>
              <a:gd name="connsiteX3" fmla="*/ 1 w 520957"/>
              <a:gd name="connsiteY3" fmla="*/ 807042 h 1240578"/>
              <a:gd name="connsiteX4" fmla="*/ 520956 w 520957"/>
              <a:gd name="connsiteY4" fmla="*/ 807042 h 1240578"/>
              <a:gd name="connsiteX5" fmla="*/ 260479 w 520957"/>
              <a:gd name="connsiteY5" fmla="*/ 445268 h 1240578"/>
              <a:gd name="connsiteX6" fmla="*/ 0 w 520957"/>
              <a:gd name="connsiteY6" fmla="*/ 1240578 h 1240578"/>
              <a:gd name="connsiteX7" fmla="*/ 520955 w 520957"/>
              <a:gd name="connsiteY7" fmla="*/ 1240578 h 1240578"/>
              <a:gd name="connsiteX8" fmla="*/ 260478 w 520957"/>
              <a:gd name="connsiteY8" fmla="*/ 878804 h 1240578"/>
            </a:gdLst>
            <a:ahLst/>
            <a:cxnLst/>
            <a:rect l="l" t="t" r="r" b="b"/>
            <a:pathLst>
              <a:path w="520957" h="1240578">
                <a:moveTo>
                  <a:pt x="2" y="361774"/>
                </a:moveTo>
                <a:lnTo>
                  <a:pt x="520957" y="361774"/>
                </a:lnTo>
                <a:lnTo>
                  <a:pt x="260480" y="0"/>
                </a:lnTo>
                <a:close/>
                <a:moveTo>
                  <a:pt x="1" y="807042"/>
                </a:moveTo>
                <a:lnTo>
                  <a:pt x="520956" y="807042"/>
                </a:lnTo>
                <a:lnTo>
                  <a:pt x="260479" y="445268"/>
                </a:lnTo>
                <a:close/>
                <a:moveTo>
                  <a:pt x="0" y="1240578"/>
                </a:moveTo>
                <a:lnTo>
                  <a:pt x="520955" y="1240578"/>
                </a:lnTo>
                <a:lnTo>
                  <a:pt x="260478" y="878804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534506" y="5527509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90784" y="5527509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569715" y="5525765"/>
            <a:ext cx="200589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主讲人</a:t>
            </a: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：</a:t>
            </a: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郑冬贤</a:t>
            </a:r>
            <a:endParaRPr kumimoji="1" lang="zh-CN" altLang="en-US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6496508" y="5525766"/>
            <a:ext cx="237118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时间：2024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06496" y="2173387"/>
            <a:ext cx="799346" cy="7993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101600" dir="5400000" algn="t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00364" y="2410463"/>
            <a:ext cx="61161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06496" y="3885267"/>
            <a:ext cx="799346" cy="799346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254000" dist="101600" dir="5400000" algn="t" rotWithShape="0">
              <a:schemeClr val="accent2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58516" y="4122343"/>
            <a:ext cx="69530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411957" y="2173387"/>
            <a:ext cx="2280534" cy="7993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多因素认证的优势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298824" y="1798615"/>
            <a:ext cx="5973980" cy="1548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多因素认证结合用户名密码、生物识别等多种验证方式，提高系统安全性。
多因素认证可以有效防止账号被盗用，保护用户资产和隐私。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1705841" y="2316826"/>
            <a:ext cx="512468" cy="512468"/>
          </a:xfrm>
          <a:prstGeom prst="blockArc">
            <a:avLst>
              <a:gd name="adj1" fmla="val 10800000"/>
              <a:gd name="adj2" fmla="val 194251"/>
              <a:gd name="adj3" fmla="val 15161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11958" y="3885267"/>
            <a:ext cx="2280534" cy="7993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生物识别技术的应用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98824" y="3510495"/>
            <a:ext cx="5973980" cy="1548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生物识别技术如指纹识别、面部识别提供更高级别的身份验证，减少密码破解风险。
在高安全需求的环境中，如银行和政府机构，生物识别技术被广泛应用。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1705841" y="4028706"/>
            <a:ext cx="512468" cy="512468"/>
          </a:xfrm>
          <a:prstGeom prst="blockArc">
            <a:avLst>
              <a:gd name="adj1" fmla="val 10800000"/>
              <a:gd name="adj2" fmla="val 194251"/>
              <a:gd name="adj3" fmla="val 15161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62725" y="2449950"/>
            <a:ext cx="247387" cy="246221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62725" y="4161830"/>
            <a:ext cx="247387" cy="246221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用户认证的多样性</a:t>
            </a: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7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-1" y="2098672"/>
            <a:ext cx="3454400" cy="4797428"/>
          </a:xfrm>
          <a:custGeom>
            <a:avLst/>
            <a:gdLst>
              <a:gd name="T0" fmla="*/ 0 w 848"/>
              <a:gd name="T1" fmla="*/ 0 h 686"/>
              <a:gd name="T2" fmla="*/ 584 w 848"/>
              <a:gd name="T3" fmla="*/ 584 h 686"/>
              <a:gd name="T4" fmla="*/ 848 w 848"/>
              <a:gd name="T5" fmla="*/ 675 h 686"/>
              <a:gd name="T6" fmla="*/ 848 w 848"/>
              <a:gd name="T7" fmla="*/ 0 h 686"/>
              <a:gd name="T8" fmla="*/ 0 w 848"/>
              <a:gd name="T9" fmla="*/ 0 h 686"/>
            </a:gdLst>
            <a:ahLst/>
            <a:cxnLst/>
            <a:rect l="0" t="0" r="r" b="b"/>
            <a:pathLst>
              <a:path w="848" h="686">
                <a:moveTo>
                  <a:pt x="0" y="0"/>
                </a:moveTo>
                <a:cubicBezTo>
                  <a:pt x="584" y="584"/>
                  <a:pt x="584" y="584"/>
                  <a:pt x="584" y="584"/>
                </a:cubicBezTo>
                <a:cubicBezTo>
                  <a:pt x="656" y="656"/>
                  <a:pt x="754" y="686"/>
                  <a:pt x="848" y="675"/>
                </a:cubicBezTo>
                <a:cubicBezTo>
                  <a:pt x="848" y="0"/>
                  <a:pt x="848" y="0"/>
                  <a:pt x="84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6524" y="3148824"/>
            <a:ext cx="1685898" cy="168589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471179" y="2744012"/>
            <a:ext cx="658614" cy="567771"/>
          </a:xfrm>
          <a:prstGeom prst="hexagon">
            <a:avLst/>
          </a:prstGeom>
          <a:solidFill>
            <a:schemeClr val="bg1">
              <a:lumMod val="85000"/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593519" y="2882996"/>
            <a:ext cx="413934" cy="415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471179" y="4463695"/>
            <a:ext cx="658614" cy="567771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18147" y="4607934"/>
            <a:ext cx="564678" cy="415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451939" y="2249186"/>
            <a:ext cx="5405378" cy="4643539"/>
          </a:xfrm>
          <a:custGeom>
            <a:avLst/>
            <a:gdLst>
              <a:gd name="connsiteX0" fmla="*/ 681947 w 5405378"/>
              <a:gd name="connsiteY0" fmla="*/ 0 h 4554639"/>
              <a:gd name="connsiteX1" fmla="*/ 4723431 w 5405378"/>
              <a:gd name="connsiteY1" fmla="*/ 0 h 4554639"/>
              <a:gd name="connsiteX2" fmla="*/ 5405378 w 5405378"/>
              <a:gd name="connsiteY2" fmla="*/ 681947 h 4554639"/>
              <a:gd name="connsiteX3" fmla="*/ 5405378 w 5405378"/>
              <a:gd name="connsiteY3" fmla="*/ 949125 h 4554639"/>
              <a:gd name="connsiteX4" fmla="*/ 5405378 w 5405378"/>
              <a:gd name="connsiteY4" fmla="*/ 2923567 h 4554639"/>
              <a:gd name="connsiteX5" fmla="*/ 5405378 w 5405378"/>
              <a:gd name="connsiteY5" fmla="*/ 4554639 h 4554639"/>
              <a:gd name="connsiteX6" fmla="*/ 0 w 5405378"/>
              <a:gd name="connsiteY6" fmla="*/ 4554639 h 4554639"/>
              <a:gd name="connsiteX7" fmla="*/ 0 w 5405378"/>
              <a:gd name="connsiteY7" fmla="*/ 2923567 h 4554639"/>
              <a:gd name="connsiteX8" fmla="*/ 0 w 5405378"/>
              <a:gd name="connsiteY8" fmla="*/ 949125 h 4554639"/>
              <a:gd name="connsiteX9" fmla="*/ 0 w 5405378"/>
              <a:gd name="connsiteY9" fmla="*/ 681947 h 4554639"/>
              <a:gd name="connsiteX10" fmla="*/ 681947 w 5405378"/>
              <a:gd name="connsiteY10" fmla="*/ 0 h 4554639"/>
            </a:gdLst>
            <a:ahLst/>
            <a:cxnLst/>
            <a:rect l="l" t="t" r="r" b="b"/>
            <a:pathLst>
              <a:path w="5405378" h="4554639">
                <a:moveTo>
                  <a:pt x="681947" y="0"/>
                </a:moveTo>
                <a:lnTo>
                  <a:pt x="4723431" y="0"/>
                </a:lnTo>
                <a:cubicBezTo>
                  <a:pt x="5100060" y="0"/>
                  <a:pt x="5405378" y="305318"/>
                  <a:pt x="5405378" y="681947"/>
                </a:cubicBezTo>
                <a:lnTo>
                  <a:pt x="5405378" y="949125"/>
                </a:lnTo>
                <a:lnTo>
                  <a:pt x="5405378" y="2923567"/>
                </a:lnTo>
                <a:lnTo>
                  <a:pt x="5405378" y="4554639"/>
                </a:lnTo>
                <a:lnTo>
                  <a:pt x="0" y="4554639"/>
                </a:lnTo>
                <a:lnTo>
                  <a:pt x="0" y="2923567"/>
                </a:lnTo>
                <a:lnTo>
                  <a:pt x="0" y="949125"/>
                </a:lnTo>
                <a:lnTo>
                  <a:pt x="0" y="681947"/>
                </a:lnTo>
                <a:cubicBezTo>
                  <a:pt x="0" y="305318"/>
                  <a:pt x="305318" y="0"/>
                  <a:pt x="681947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76171" y="2492335"/>
            <a:ext cx="5359079" cy="4370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不同用户权限的设置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76171" y="2936111"/>
            <a:ext cx="5359079" cy="8525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根据用户角色和职责设置不同级别的权限，如普通用户和管理员的权限差异。
精细化的权限管理可以减少内部威胁，保护关键数据不被未授权访问。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76171" y="4210613"/>
            <a:ext cx="5359079" cy="4370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权限审计与合规性检查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76171" y="4654389"/>
            <a:ext cx="5359079" cy="8525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定期进行权限审计，确保权限设置符合组织的安全政策和合规要求。
通过权限合规性检查，发现并修复潜在的安全漏洞，提高整体安全水平。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481674" y="3692510"/>
            <a:ext cx="575598" cy="59852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授权管理的精细化</a:t>
            </a: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7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6212" y="0"/>
            <a:ext cx="1215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19485" y="529315"/>
            <a:ext cx="11153030" cy="5932445"/>
          </a:xfrm>
          <a:prstGeom prst="rect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8719" y="-467819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64840" y="-564840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249017" y="5028074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0408512" y="5089026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6234391">
            <a:off x="278428" y="2653949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1981419">
            <a:off x="748785" y="2162542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5658">
            <a:off x="11519286" y="4519981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1981419">
            <a:off x="9580868" y="6428140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847109">
            <a:off x="-378289" y="6274208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569854">
            <a:off x="11134731" y="-1337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569854">
            <a:off x="11131831" y="296419"/>
            <a:ext cx="1801347" cy="21698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05378" y="1012726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99262" y="1077962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52551" y="1416790"/>
            <a:ext cx="9486899" cy="248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24202" y="3947327"/>
            <a:ext cx="5943598" cy="11448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358167">
                        <a:alpha val="100000"/>
                      </a:srgbClr>
                    </a:gs>
                    <a:gs pos="99000">
                      <a:srgbClr val="28614D">
                        <a:alpha val="100000"/>
                      </a:srgbClr>
                    </a:gs>
                  </a:gsLst>
                  <a:lin ang="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8847109">
            <a:off x="-298540" y="6860254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962760" y="5245289"/>
            <a:ext cx="8267090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2522953" y="4050909"/>
            <a:ext cx="520957" cy="1240578"/>
          </a:xfrm>
          <a:custGeom>
            <a:avLst/>
            <a:gdLst>
              <a:gd name="connsiteX0" fmla="*/ 2 w 520957"/>
              <a:gd name="connsiteY0" fmla="*/ 1240578 h 1240578"/>
              <a:gd name="connsiteX1" fmla="*/ 260480 w 520957"/>
              <a:gd name="connsiteY1" fmla="*/ 878804 h 1240578"/>
              <a:gd name="connsiteX2" fmla="*/ 520957 w 520957"/>
              <a:gd name="connsiteY2" fmla="*/ 1240578 h 1240578"/>
              <a:gd name="connsiteX3" fmla="*/ 1 w 520957"/>
              <a:gd name="connsiteY3" fmla="*/ 795310 h 1240578"/>
              <a:gd name="connsiteX4" fmla="*/ 260479 w 520957"/>
              <a:gd name="connsiteY4" fmla="*/ 433536 h 1240578"/>
              <a:gd name="connsiteX5" fmla="*/ 520956 w 520957"/>
              <a:gd name="connsiteY5" fmla="*/ 795310 h 1240578"/>
              <a:gd name="connsiteX6" fmla="*/ 0 w 520957"/>
              <a:gd name="connsiteY6" fmla="*/ 361774 h 1240578"/>
              <a:gd name="connsiteX7" fmla="*/ 260478 w 520957"/>
              <a:gd name="connsiteY7" fmla="*/ 0 h 1240578"/>
              <a:gd name="connsiteX8" fmla="*/ 520955 w 520957"/>
              <a:gd name="connsiteY8" fmla="*/ 361774 h 1240578"/>
            </a:gdLst>
            <a:ahLst/>
            <a:cxnLst/>
            <a:rect l="l" t="t" r="r" b="b"/>
            <a:pathLst>
              <a:path w="520957" h="1240578">
                <a:moveTo>
                  <a:pt x="2" y="1240578"/>
                </a:moveTo>
                <a:lnTo>
                  <a:pt x="260480" y="878804"/>
                </a:lnTo>
                <a:lnTo>
                  <a:pt x="520957" y="1240578"/>
                </a:lnTo>
                <a:close/>
                <a:moveTo>
                  <a:pt x="1" y="795310"/>
                </a:moveTo>
                <a:lnTo>
                  <a:pt x="260479" y="433536"/>
                </a:lnTo>
                <a:lnTo>
                  <a:pt x="520956" y="795310"/>
                </a:lnTo>
                <a:close/>
                <a:moveTo>
                  <a:pt x="0" y="361774"/>
                </a:moveTo>
                <a:lnTo>
                  <a:pt x="260478" y="0"/>
                </a:lnTo>
                <a:lnTo>
                  <a:pt x="520955" y="361774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H="1">
            <a:off x="9194285" y="4050910"/>
            <a:ext cx="520957" cy="1240578"/>
          </a:xfrm>
          <a:custGeom>
            <a:avLst/>
            <a:gdLst>
              <a:gd name="connsiteX0" fmla="*/ 2 w 520957"/>
              <a:gd name="connsiteY0" fmla="*/ 361774 h 1240578"/>
              <a:gd name="connsiteX1" fmla="*/ 520957 w 520957"/>
              <a:gd name="connsiteY1" fmla="*/ 361774 h 1240578"/>
              <a:gd name="connsiteX2" fmla="*/ 260480 w 520957"/>
              <a:gd name="connsiteY2" fmla="*/ 0 h 1240578"/>
              <a:gd name="connsiteX3" fmla="*/ 1 w 520957"/>
              <a:gd name="connsiteY3" fmla="*/ 807042 h 1240578"/>
              <a:gd name="connsiteX4" fmla="*/ 520956 w 520957"/>
              <a:gd name="connsiteY4" fmla="*/ 807042 h 1240578"/>
              <a:gd name="connsiteX5" fmla="*/ 260479 w 520957"/>
              <a:gd name="connsiteY5" fmla="*/ 445268 h 1240578"/>
              <a:gd name="connsiteX6" fmla="*/ 0 w 520957"/>
              <a:gd name="connsiteY6" fmla="*/ 1240578 h 1240578"/>
              <a:gd name="connsiteX7" fmla="*/ 520955 w 520957"/>
              <a:gd name="connsiteY7" fmla="*/ 1240578 h 1240578"/>
              <a:gd name="connsiteX8" fmla="*/ 260478 w 520957"/>
              <a:gd name="connsiteY8" fmla="*/ 878804 h 1240578"/>
            </a:gdLst>
            <a:ahLst/>
            <a:cxnLst/>
            <a:rect l="l" t="t" r="r" b="b"/>
            <a:pathLst>
              <a:path w="520957" h="1240578">
                <a:moveTo>
                  <a:pt x="2" y="361774"/>
                </a:moveTo>
                <a:lnTo>
                  <a:pt x="520957" y="361774"/>
                </a:lnTo>
                <a:lnTo>
                  <a:pt x="260480" y="0"/>
                </a:lnTo>
                <a:close/>
                <a:moveTo>
                  <a:pt x="1" y="807042"/>
                </a:moveTo>
                <a:lnTo>
                  <a:pt x="520956" y="807042"/>
                </a:lnTo>
                <a:lnTo>
                  <a:pt x="260479" y="445268"/>
                </a:lnTo>
                <a:close/>
                <a:moveTo>
                  <a:pt x="0" y="1240578"/>
                </a:moveTo>
                <a:lnTo>
                  <a:pt x="520955" y="1240578"/>
                </a:lnTo>
                <a:lnTo>
                  <a:pt x="260478" y="878804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534506" y="5527509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90784" y="5527509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569715" y="5525765"/>
            <a:ext cx="200589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主讲</a:t>
            </a: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人：</a:t>
            </a: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郑冬贤</a:t>
            </a:r>
            <a:endParaRPr kumimoji="1" lang="zh-CN" altLang="en-US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6496508" y="5525766"/>
            <a:ext cx="237118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时间：2024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700" y="0"/>
            <a:ext cx="12166600" cy="6858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40" y="0"/>
            <a:ext cx="12203801" cy="6864695"/>
          </a:xfrm>
          <a:custGeom>
            <a:avLst/>
            <a:gdLst>
              <a:gd name="connsiteX0" fmla="*/ 0 w 12203801"/>
              <a:gd name="connsiteY0" fmla="*/ 0 h 6864695"/>
              <a:gd name="connsiteX1" fmla="*/ 804865 w 12203801"/>
              <a:gd name="connsiteY1" fmla="*/ 0 h 6864695"/>
              <a:gd name="connsiteX2" fmla="*/ 804865 w 12203801"/>
              <a:gd name="connsiteY2" fmla="*/ 0 h 6864695"/>
              <a:gd name="connsiteX3" fmla="*/ 2157646 w 12203801"/>
              <a:gd name="connsiteY3" fmla="*/ 0 h 6864695"/>
              <a:gd name="connsiteX4" fmla="*/ 10346532 w 12203801"/>
              <a:gd name="connsiteY4" fmla="*/ 0 h 6864695"/>
              <a:gd name="connsiteX5" fmla="*/ 12203802 w 12203801"/>
              <a:gd name="connsiteY5" fmla="*/ 2553384 h 6864695"/>
              <a:gd name="connsiteX6" fmla="*/ 12203802 w 12203801"/>
              <a:gd name="connsiteY6" fmla="*/ 6864695 h 6864695"/>
              <a:gd name="connsiteX7" fmla="*/ 5797996 w 12203801"/>
              <a:gd name="connsiteY7" fmla="*/ 6864695 h 6864695"/>
              <a:gd name="connsiteX8" fmla="*/ 2157646 w 12203801"/>
              <a:gd name="connsiteY8" fmla="*/ 6864695 h 6864695"/>
              <a:gd name="connsiteX9" fmla="*/ 1857269 w 12203801"/>
              <a:gd name="connsiteY9" fmla="*/ 6864695 h 6864695"/>
              <a:gd name="connsiteX10" fmla="*/ 0 w 12203801"/>
              <a:gd name="connsiteY10" fmla="*/ 4311312 h 6864695"/>
            </a:gdLst>
            <a:ahLst/>
            <a:cxnLst/>
            <a:rect l="l" t="t" r="r" b="b"/>
            <a:pathLst>
              <a:path w="12203801" h="6864695">
                <a:moveTo>
                  <a:pt x="0" y="0"/>
                </a:moveTo>
                <a:lnTo>
                  <a:pt x="804865" y="0"/>
                </a:lnTo>
                <a:lnTo>
                  <a:pt x="804865" y="0"/>
                </a:lnTo>
                <a:lnTo>
                  <a:pt x="2157646" y="0"/>
                </a:lnTo>
                <a:lnTo>
                  <a:pt x="10346532" y="0"/>
                </a:lnTo>
                <a:lnTo>
                  <a:pt x="12203802" y="2553384"/>
                </a:lnTo>
                <a:lnTo>
                  <a:pt x="12203802" y="6864695"/>
                </a:lnTo>
                <a:lnTo>
                  <a:pt x="5797996" y="6864695"/>
                </a:lnTo>
                <a:lnTo>
                  <a:pt x="2157646" y="6864695"/>
                </a:lnTo>
                <a:lnTo>
                  <a:pt x="1857269" y="6864695"/>
                </a:lnTo>
                <a:lnTo>
                  <a:pt x="0" y="4311312"/>
                </a:lnTo>
                <a:close/>
              </a:path>
            </a:pathLst>
          </a:custGeom>
          <a:solidFill>
            <a:schemeClr val="accent1"/>
          </a:solidFill>
          <a:ln w="1808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20551" y="1613477"/>
            <a:ext cx="2705100" cy="279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dist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CATALOGUE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flipH="1">
            <a:off x="1720550" y="2147673"/>
            <a:ext cx="4207810" cy="0"/>
          </a:xfrm>
          <a:prstGeom prst="line">
            <a:avLst/>
          </a:prstGeom>
          <a:noFill/>
          <a:ln w="12700" cap="sq">
            <a:solidFill>
              <a:schemeClr val="bg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1654245" y="1028700"/>
            <a:ext cx="13462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655658" y="2768666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1.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94673" y="2817836"/>
            <a:ext cx="785526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网络攻击防护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094673" y="3660761"/>
            <a:ext cx="785526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数据安全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094673" y="4503686"/>
            <a:ext cx="785526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身份认证与访问管理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655658" y="3604916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2.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655658" y="4456407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3.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6212" y="0"/>
            <a:ext cx="1215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19485" y="529315"/>
            <a:ext cx="11153030" cy="5932445"/>
          </a:xfrm>
          <a:prstGeom prst="rect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8719" y="-467819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64840" y="-564840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249017" y="5028074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0408512" y="5089026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6234391">
            <a:off x="278428" y="2653949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1981419">
            <a:off x="748785" y="2162542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5658">
            <a:off x="11519286" y="4519981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1981419">
            <a:off x="9580868" y="6428140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847109">
            <a:off x="-378289" y="6274208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569854">
            <a:off x="11134731" y="-1337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569854">
            <a:off x="11131831" y="296419"/>
            <a:ext cx="1801347" cy="21698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05378" y="884447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97369" y="949683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8847109">
            <a:off x="-298540" y="6860254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76697" y="1452092"/>
            <a:ext cx="3687928" cy="16745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54521" y="3126640"/>
            <a:ext cx="9882958" cy="24695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网络攻击防护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962455" y="5661407"/>
            <a:ext cx="8267090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964625" y="-524347"/>
            <a:ext cx="3242509" cy="3650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575420"/>
            <a:ext cx="4313281" cy="3558680"/>
          </a:xfrm>
          <a:prstGeom prst="roundRect">
            <a:avLst>
              <a:gd name="adj" fmla="val 9986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49932" y="2156460"/>
            <a:ext cx="1305980" cy="1305980"/>
          </a:xfrm>
          <a:prstGeom prst="arc">
            <a:avLst>
              <a:gd name="adj1" fmla="val 16200000"/>
              <a:gd name="adj2" fmla="val 10544243"/>
            </a:avLst>
          </a:prstGeom>
          <a:noFill/>
          <a:ln w="152400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25861" y="2232389"/>
            <a:ext cx="1154122" cy="115412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6688" y="2667584"/>
            <a:ext cx="3010981" cy="6344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恶意软件对系统的影响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6688" y="3515360"/>
            <a:ext cx="3794433" cy="23821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恶意软件如病毒、木马、蠕虫等可导致系统瘫痪，窃取敏感信息，例如木马程序可能盗取用户账号密码。
需要通过安装杀毒软件和定期更新病毒库来防护，以减少恶意软件对系统的损害。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75983" y="2463926"/>
            <a:ext cx="1066006" cy="7458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75%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30278" y="2575420"/>
            <a:ext cx="4313281" cy="3558680"/>
          </a:xfrm>
          <a:prstGeom prst="roundRect">
            <a:avLst>
              <a:gd name="adj" fmla="val 9986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319810" y="2156460"/>
            <a:ext cx="1305980" cy="1305980"/>
          </a:xfrm>
          <a:prstGeom prst="arc">
            <a:avLst>
              <a:gd name="adj1" fmla="val 16200000"/>
              <a:gd name="adj2" fmla="val 5951267"/>
            </a:avLst>
          </a:prstGeom>
          <a:noFill/>
          <a:ln w="152400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395739" y="2232389"/>
            <a:ext cx="1154122" cy="115412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965007" y="2668997"/>
            <a:ext cx="3600332" cy="7585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DDoS攻击的特点与危害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65007" y="3515360"/>
            <a:ext cx="3794433" cy="23821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DDoS攻击通过大量请求使服务器资源耗尽，导致服务不可用，对企业运营和声誉造成严重影响。
采用流量清洗技术可以有效抵御DDoS攻击，保护网络服务的连续性和可靠性。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45861" y="2463926"/>
            <a:ext cx="1066006" cy="7458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52%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6689" y="5023413"/>
            <a:ext cx="1950720" cy="975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358167">
                    <a:alpha val="17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96567" y="5023413"/>
            <a:ext cx="1950720" cy="975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358167">
                    <a:alpha val="17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恶意软件防护</a:t>
            </a:r>
            <a:endParaRPr kumimoji="1"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9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7800684" y="1922201"/>
            <a:ext cx="3827950" cy="342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50666" y="1922200"/>
            <a:ext cx="3827950" cy="342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651402" y="2012200"/>
            <a:ext cx="3626478" cy="324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7901421" y="2012201"/>
            <a:ext cx="3626478" cy="324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3974204" y="1742200"/>
            <a:ext cx="4230892" cy="378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>
            <a:outerShdw blurRad="508000" dist="127000" dir="3000000" sx="102000" sy="102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100000"/>
          </a:blip>
          <a:srcRect l="15592" t="2985" r="12841" b="1095"/>
          <a:stretch>
            <a:fillRect/>
          </a:stretch>
        </p:blipFill>
        <p:spPr>
          <a:xfrm>
            <a:off x="4276415" y="2012200"/>
            <a:ext cx="3626468" cy="3240000"/>
          </a:xfrm>
          <a:custGeom>
            <a:avLst/>
            <a:gdLst/>
            <a:ahLst/>
            <a:cxnLst/>
            <a:rect l="l" t="t" r="r" b="b"/>
            <a:pathLst>
              <a:path w="3626468" h="3240000">
                <a:moveTo>
                  <a:pt x="1092039" y="1"/>
                </a:moveTo>
                <a:lnTo>
                  <a:pt x="2534440" y="1"/>
                </a:lnTo>
                <a:cubicBezTo>
                  <a:pt x="2666929" y="0"/>
                  <a:pt x="2789346" y="70685"/>
                  <a:pt x="2855583" y="185427"/>
                </a:cubicBezTo>
                <a:lnTo>
                  <a:pt x="3576784" y="1434574"/>
                </a:lnTo>
                <a:cubicBezTo>
                  <a:pt x="3643030" y="1549317"/>
                  <a:pt x="3643030" y="1690684"/>
                  <a:pt x="3576784" y="1805427"/>
                </a:cubicBezTo>
                <a:lnTo>
                  <a:pt x="2855583" y="3054573"/>
                </a:lnTo>
                <a:cubicBezTo>
                  <a:pt x="2789346" y="3169316"/>
                  <a:pt x="2666929" y="3240000"/>
                  <a:pt x="2534440" y="3240000"/>
                </a:cubicBezTo>
                <a:lnTo>
                  <a:pt x="1092039" y="3240000"/>
                </a:lnTo>
                <a:cubicBezTo>
                  <a:pt x="959551" y="3240000"/>
                  <a:pt x="837134" y="3169316"/>
                  <a:pt x="770897" y="3054573"/>
                </a:cubicBezTo>
                <a:lnTo>
                  <a:pt x="49650" y="1805427"/>
                </a:lnTo>
                <a:cubicBezTo>
                  <a:pt x="-16549" y="1690669"/>
                  <a:pt x="-16549" y="1549332"/>
                  <a:pt x="49650" y="1434574"/>
                </a:cubicBezTo>
                <a:lnTo>
                  <a:pt x="770897" y="185427"/>
                </a:lnTo>
                <a:cubicBezTo>
                  <a:pt x="837134" y="70685"/>
                  <a:pt x="959551" y="0"/>
                  <a:pt x="1092039" y="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1486090" y="2392654"/>
            <a:ext cx="1957100" cy="67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流量清洗技术的应用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60640" y="3181240"/>
            <a:ext cx="2808000" cy="1509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通过流量清洗技术识别并过滤恶意流量，保障正常用户请求能够到达服务器。
部署专业的DDoS防护设备和软件，提高对大规模攻击的防御能力。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729759" y="2387600"/>
            <a:ext cx="1969800" cy="68465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多层面防御策略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10659" y="3181240"/>
            <a:ext cx="2808000" cy="1509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实施多层面防御策略，包括网络层、应用层的防护，以及安全策略和意识培训。
定期进行安全演练和风险评估，提高对DDoS攻击的响应速度和处理效率。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DDoS攻击防护措施</a:t>
            </a: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5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6212" y="0"/>
            <a:ext cx="1215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19485" y="529315"/>
            <a:ext cx="11153030" cy="5932445"/>
          </a:xfrm>
          <a:prstGeom prst="rect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8719" y="-467819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64840" y="-564840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249017" y="5028074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0408512" y="5089026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6234391">
            <a:off x="278428" y="2653949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1981419">
            <a:off x="748785" y="2162542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5658">
            <a:off x="11519286" y="4519981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1981419">
            <a:off x="9580868" y="6428140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847109">
            <a:off x="-378289" y="6274208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569854">
            <a:off x="11134731" y="-1337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569854">
            <a:off x="11131831" y="296419"/>
            <a:ext cx="1801347" cy="21698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05378" y="884447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97369" y="949683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8847109">
            <a:off x="-298540" y="6860254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76697" y="1452092"/>
            <a:ext cx="3687928" cy="16745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54521" y="3126640"/>
            <a:ext cx="9882958" cy="24695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数据安全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962455" y="5661407"/>
            <a:ext cx="8267090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964625" y="-524347"/>
            <a:ext cx="3242509" cy="3650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85327" y="2013996"/>
            <a:ext cx="1145893" cy="12500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515493" y="2113841"/>
            <a:ext cx="3148314" cy="3148314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241300" dist="38100" dir="5400000" algn="t" rotWithShape="0">
              <a:schemeClr val="accent1"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136829" y="2735177"/>
            <a:ext cx="1905642" cy="1905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5006867" y="2765571"/>
            <a:ext cx="238214" cy="238214"/>
          </a:xfrm>
          <a:prstGeom prst="ellipse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5970543" y="2314433"/>
            <a:ext cx="238214" cy="238214"/>
          </a:xfrm>
          <a:prstGeom prst="ellipse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6933203" y="2765571"/>
            <a:ext cx="238214" cy="238214"/>
          </a:xfrm>
          <a:prstGeom prst="ellipse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 flipV="1">
            <a:off x="7228860" y="3568891"/>
            <a:ext cx="238214" cy="238214"/>
          </a:xfrm>
          <a:prstGeom prst="ellipse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6946412" y="4358151"/>
            <a:ext cx="238214" cy="238214"/>
          </a:xfrm>
          <a:prstGeom prst="ellipse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5970543" y="4823922"/>
            <a:ext cx="238214" cy="238214"/>
          </a:xfrm>
          <a:prstGeom prst="ellipse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5009916" y="4358151"/>
            <a:ext cx="238214" cy="238214"/>
          </a:xfrm>
          <a:prstGeom prst="ellipse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4714259" y="3568891"/>
            <a:ext cx="238214" cy="238214"/>
          </a:xfrm>
          <a:prstGeom prst="ellipse">
            <a:avLst/>
          </a:prstGeom>
          <a:gradFill>
            <a:gsLst>
              <a:gs pos="7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6515" y="2853604"/>
            <a:ext cx="1533812" cy="1602373"/>
            <a:chOff x="5326515" y="2853604"/>
            <a:chExt cx="1533812" cy="1602373"/>
          </a:xfrm>
        </p:grpSpPr>
        <p:sp>
          <p:nvSpPr>
            <p:cNvPr id="15" name="标题 1"/>
            <p:cNvSpPr txBox="1"/>
            <p:nvPr/>
          </p:nvSpPr>
          <p:spPr>
            <a:xfrm>
              <a:off x="5519800" y="3122873"/>
              <a:ext cx="1117558" cy="1117554"/>
            </a:xfrm>
            <a:prstGeom prst="arc">
              <a:avLst>
                <a:gd name="adj1" fmla="val 17047451"/>
                <a:gd name="adj2" fmla="val 20675756"/>
              </a:avLst>
            </a:prstGeom>
            <a:noFill/>
            <a:ln w="2540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7262671">
              <a:off x="5534642" y="3130293"/>
              <a:ext cx="1117558" cy="1117554"/>
            </a:xfrm>
            <a:prstGeom prst="arc">
              <a:avLst>
                <a:gd name="adj1" fmla="val 17047451"/>
                <a:gd name="adj2" fmla="val 20675756"/>
              </a:avLst>
            </a:prstGeom>
            <a:noFill/>
            <a:ln w="2540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14560160">
              <a:off x="5534642" y="3130293"/>
              <a:ext cx="1117558" cy="1117554"/>
            </a:xfrm>
            <a:prstGeom prst="arc">
              <a:avLst>
                <a:gd name="adj1" fmla="val 17047451"/>
                <a:gd name="adj2" fmla="val 20675756"/>
              </a:avLst>
            </a:prstGeom>
            <a:noFill/>
            <a:ln w="2540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17327035">
              <a:off x="5892385" y="2939114"/>
              <a:ext cx="421352" cy="33612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9940873">
              <a:off x="5374659" y="3764059"/>
              <a:ext cx="421352" cy="33612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2699578">
              <a:off x="6358905" y="3815264"/>
              <a:ext cx="421352" cy="336121"/>
            </a:xfrm>
            <a:prstGeom prst="triangl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>
            <a:off x="660400" y="2893672"/>
            <a:ext cx="3483336" cy="5555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241300" dist="38100" dir="5400000" algn="t" rotWithShape="0">
              <a:schemeClr val="accent1"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29519" y="2900230"/>
            <a:ext cx="3001701" cy="502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保护敏感信息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0400" y="3588152"/>
            <a:ext cx="3205544" cy="9375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数据加密是保护敏感信息不被未授权访问的关键技术，如企业的财务数据和用户隐私信息。
使用强加密算法和安全协议，确保即使数据被盗，攻击者也无法解读内容。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310623" y="2013996"/>
            <a:ext cx="1145893" cy="12500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23989" y="2893672"/>
            <a:ext cx="3647311" cy="5555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sq">
            <a:solidFill>
              <a:schemeClr val="bg1"/>
            </a:solidFill>
            <a:miter/>
          </a:ln>
          <a:effectLst>
            <a:outerShdw blurRad="241300" dist="38100" dir="5400000" algn="t" rotWithShape="0">
              <a:schemeClr val="accent1"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348080" y="2900230"/>
            <a:ext cx="3170820" cy="502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加密技术的应用场景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348080" y="3588152"/>
            <a:ext cx="3205544" cy="9375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在金融交易、医疗记录和企业通信中广泛应用数据加密技术，防止数据在传输过程中被截获。
定期更新加密密钥和算法，以应对不断演变的网络安全威胁。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数据加密的重要性</a:t>
            </a:r>
            <a:endParaRPr kumimoji="1"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30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812" t="4665" r="812" b="11963"/>
          <a:stretch>
            <a:fillRect/>
          </a:stretch>
        </p:blipFill>
        <p:spPr>
          <a:xfrm>
            <a:off x="4566000" y="1688200"/>
            <a:ext cx="3060000" cy="3888000"/>
          </a:xfrm>
          <a:custGeom>
            <a:avLst/>
            <a:gdLst/>
            <a:ahLst/>
            <a:cxnLst/>
            <a:rect l="l" t="t" r="r" b="b"/>
            <a:pathLst>
              <a:path w="3060000" h="3888000">
                <a:moveTo>
                  <a:pt x="199910" y="0"/>
                </a:moveTo>
                <a:lnTo>
                  <a:pt x="2860090" y="0"/>
                </a:lnTo>
                <a:cubicBezTo>
                  <a:pt x="2970497" y="0"/>
                  <a:pt x="3060000" y="89503"/>
                  <a:pt x="3060000" y="199910"/>
                </a:cubicBezTo>
                <a:lnTo>
                  <a:pt x="3060000" y="3688090"/>
                </a:lnTo>
                <a:cubicBezTo>
                  <a:pt x="3060000" y="3798497"/>
                  <a:pt x="2970497" y="3888000"/>
                  <a:pt x="2860090" y="3888000"/>
                </a:cubicBezTo>
                <a:lnTo>
                  <a:pt x="199910" y="3888000"/>
                </a:lnTo>
                <a:cubicBezTo>
                  <a:pt x="89503" y="3888000"/>
                  <a:pt x="0" y="3798497"/>
                  <a:pt x="0" y="3688090"/>
                </a:cubicBezTo>
                <a:lnTo>
                  <a:pt x="0" y="199910"/>
                </a:lnTo>
                <a:cubicBezTo>
                  <a:pt x="0" y="89503"/>
                  <a:pt x="89503" y="0"/>
                  <a:pt x="1999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8098899" y="3663521"/>
            <a:ext cx="3420000" cy="1800000"/>
          </a:xfrm>
          <a:prstGeom prst="roundRect">
            <a:avLst>
              <a:gd name="adj" fmla="val 9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63521"/>
            <a:ext cx="3420000" cy="1800000"/>
          </a:xfrm>
          <a:prstGeom prst="roundRect">
            <a:avLst>
              <a:gd name="adj" fmla="val 9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6400" y="1910090"/>
            <a:ext cx="3168000" cy="3420000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24900" y="1910090"/>
            <a:ext cx="3168000" cy="3420000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96174" y="180087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3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7" y="0"/>
                  <a:pt x="86400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71826" y="180087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1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9" y="0"/>
                  <a:pt x="86400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75200" y="1800878"/>
            <a:ext cx="2390400" cy="576000"/>
          </a:xfrm>
          <a:custGeom>
            <a:avLst/>
            <a:gdLst>
              <a:gd name="connsiteX0" fmla="*/ 2304000 w 2390400"/>
              <a:gd name="connsiteY0" fmla="*/ 0 h 576000"/>
              <a:gd name="connsiteX1" fmla="*/ 0 w 2390400"/>
              <a:gd name="connsiteY1" fmla="*/ 0 h 576000"/>
              <a:gd name="connsiteX2" fmla="*/ 86400 w 2390400"/>
              <a:gd name="connsiteY2" fmla="*/ 86400 h 576000"/>
              <a:gd name="connsiteX3" fmla="*/ 86400 w 2390400"/>
              <a:gd name="connsiteY3" fmla="*/ 460800 h 576000"/>
              <a:gd name="connsiteX4" fmla="*/ 201600 w 2390400"/>
              <a:gd name="connsiteY4" fmla="*/ 576000 h 576000"/>
              <a:gd name="connsiteX5" fmla="*/ 2188800 w 2390400"/>
              <a:gd name="connsiteY5" fmla="*/ 576000 h 576000"/>
              <a:gd name="connsiteX6" fmla="*/ 2304000 w 2390400"/>
              <a:gd name="connsiteY6" fmla="*/ 460800 h 576000"/>
              <a:gd name="connsiteX7" fmla="*/ 2304000 w 2390400"/>
              <a:gd name="connsiteY7" fmla="*/ 86400 h 576000"/>
              <a:gd name="connsiteX8" fmla="*/ 2390400 w 2390400"/>
              <a:gd name="connsiteY8" fmla="*/ 0 h 576000"/>
            </a:gdLst>
            <a:ahLst/>
            <a:cxnLst/>
            <a:rect l="l" t="t" r="r" b="b"/>
            <a:pathLst>
              <a:path w="2390400" h="576000">
                <a:moveTo>
                  <a:pt x="2304000" y="0"/>
                </a:moveTo>
                <a:lnTo>
                  <a:pt x="0" y="0"/>
                </a:lnTo>
                <a:cubicBezTo>
                  <a:pt x="47717" y="0"/>
                  <a:pt x="86400" y="38683"/>
                  <a:pt x="86400" y="86400"/>
                </a:cubicBezTo>
                <a:lnTo>
                  <a:pt x="86400" y="460800"/>
                </a:lnTo>
                <a:cubicBezTo>
                  <a:pt x="86400" y="524422"/>
                  <a:pt x="137977" y="576000"/>
                  <a:pt x="201600" y="576000"/>
                </a:cubicBezTo>
                <a:lnTo>
                  <a:pt x="2188800" y="576000"/>
                </a:lnTo>
                <a:cubicBezTo>
                  <a:pt x="2252422" y="576000"/>
                  <a:pt x="2304000" y="524422"/>
                  <a:pt x="2304000" y="460800"/>
                </a:cubicBezTo>
                <a:lnTo>
                  <a:pt x="2304000" y="86400"/>
                </a:lnTo>
                <a:cubicBezTo>
                  <a:pt x="2304000" y="38683"/>
                  <a:pt x="2342681" y="0"/>
                  <a:pt x="23904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34674" y="180087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3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7" y="0"/>
                  <a:pt x="86400" y="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10326" y="1800878"/>
            <a:ext cx="172800" cy="115200"/>
          </a:xfrm>
          <a:custGeom>
            <a:avLst/>
            <a:gdLst>
              <a:gd name="connsiteX0" fmla="*/ 86400 w 172800"/>
              <a:gd name="connsiteY0" fmla="*/ 0 h 115200"/>
              <a:gd name="connsiteX1" fmla="*/ 86400 w 172800"/>
              <a:gd name="connsiteY1" fmla="*/ 0 h 115200"/>
              <a:gd name="connsiteX2" fmla="*/ 0 w 172800"/>
              <a:gd name="connsiteY2" fmla="*/ 86400 h 115200"/>
              <a:gd name="connsiteX3" fmla="*/ 0 w 172800"/>
              <a:gd name="connsiteY3" fmla="*/ 115200 h 115200"/>
              <a:gd name="connsiteX4" fmla="*/ 172800 w 172800"/>
              <a:gd name="connsiteY4" fmla="*/ 115200 h 115200"/>
              <a:gd name="connsiteX5" fmla="*/ 172800 w 172800"/>
              <a:gd name="connsiteY5" fmla="*/ 86400 h 115200"/>
              <a:gd name="connsiteX6" fmla="*/ 86400 w 172800"/>
              <a:gd name="connsiteY6" fmla="*/ 0 h 115200"/>
            </a:gdLst>
            <a:ahLst/>
            <a:cxnLst/>
            <a:rect l="l" t="t" r="r" b="b"/>
            <a:pathLst>
              <a:path w="172800" h="115200">
                <a:moveTo>
                  <a:pt x="86400" y="0"/>
                </a:moveTo>
                <a:lnTo>
                  <a:pt x="86400" y="0"/>
                </a:lnTo>
                <a:cubicBezTo>
                  <a:pt x="38681" y="0"/>
                  <a:pt x="0" y="38683"/>
                  <a:pt x="0" y="86400"/>
                </a:cubicBezTo>
                <a:lnTo>
                  <a:pt x="0" y="115200"/>
                </a:lnTo>
                <a:lnTo>
                  <a:pt x="172800" y="115200"/>
                </a:lnTo>
                <a:lnTo>
                  <a:pt x="172800" y="86400"/>
                </a:lnTo>
                <a:cubicBezTo>
                  <a:pt x="172800" y="38683"/>
                  <a:pt x="134119" y="0"/>
                  <a:pt x="86400" y="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613700" y="1800878"/>
            <a:ext cx="2390400" cy="576000"/>
          </a:xfrm>
          <a:custGeom>
            <a:avLst/>
            <a:gdLst>
              <a:gd name="connsiteX0" fmla="*/ 2304000 w 2390400"/>
              <a:gd name="connsiteY0" fmla="*/ 0 h 576000"/>
              <a:gd name="connsiteX1" fmla="*/ 0 w 2390400"/>
              <a:gd name="connsiteY1" fmla="*/ 0 h 576000"/>
              <a:gd name="connsiteX2" fmla="*/ 86400 w 2390400"/>
              <a:gd name="connsiteY2" fmla="*/ 86400 h 576000"/>
              <a:gd name="connsiteX3" fmla="*/ 86400 w 2390400"/>
              <a:gd name="connsiteY3" fmla="*/ 460800 h 576000"/>
              <a:gd name="connsiteX4" fmla="*/ 201600 w 2390400"/>
              <a:gd name="connsiteY4" fmla="*/ 576000 h 576000"/>
              <a:gd name="connsiteX5" fmla="*/ 2188800 w 2390400"/>
              <a:gd name="connsiteY5" fmla="*/ 576000 h 576000"/>
              <a:gd name="connsiteX6" fmla="*/ 2304000 w 2390400"/>
              <a:gd name="connsiteY6" fmla="*/ 460800 h 576000"/>
              <a:gd name="connsiteX7" fmla="*/ 2304000 w 2390400"/>
              <a:gd name="connsiteY7" fmla="*/ 86400 h 576000"/>
              <a:gd name="connsiteX8" fmla="*/ 2390400 w 2390400"/>
              <a:gd name="connsiteY8" fmla="*/ 0 h 576000"/>
            </a:gdLst>
            <a:ahLst/>
            <a:cxnLst/>
            <a:rect l="l" t="t" r="r" b="b"/>
            <a:pathLst>
              <a:path w="2390400" h="576000">
                <a:moveTo>
                  <a:pt x="2304000" y="0"/>
                </a:moveTo>
                <a:lnTo>
                  <a:pt x="0" y="0"/>
                </a:lnTo>
                <a:cubicBezTo>
                  <a:pt x="47717" y="0"/>
                  <a:pt x="86400" y="38683"/>
                  <a:pt x="86400" y="86400"/>
                </a:cubicBezTo>
                <a:lnTo>
                  <a:pt x="86400" y="460800"/>
                </a:lnTo>
                <a:cubicBezTo>
                  <a:pt x="86400" y="524422"/>
                  <a:pt x="137977" y="576000"/>
                  <a:pt x="201600" y="576000"/>
                </a:cubicBezTo>
                <a:lnTo>
                  <a:pt x="2188800" y="576000"/>
                </a:lnTo>
                <a:cubicBezTo>
                  <a:pt x="2252422" y="576000"/>
                  <a:pt x="2304000" y="524422"/>
                  <a:pt x="2304000" y="460800"/>
                </a:cubicBezTo>
                <a:lnTo>
                  <a:pt x="2304000" y="86400"/>
                </a:lnTo>
                <a:cubicBezTo>
                  <a:pt x="2304000" y="38683"/>
                  <a:pt x="2342681" y="0"/>
                  <a:pt x="239040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30400" y="2387600"/>
            <a:ext cx="2880000" cy="6697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定期数据备份的必要性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30400" y="3142604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定期进行数据备份是防止数据丢失的重要措施，特别是在硬件故障和勒索软件攻击的情况下。
采用多种备份策略，如全备份、增量备份和差异备份，以满足不同场景的需求。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68900" y="2387600"/>
            <a:ext cx="2880000" cy="6697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备份数据的可恢复性测试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368900" y="3142604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定期测试备份数据的可恢复性，确保在紧急情况下能够迅速恢复业务。
建立灾难恢复计划，包括数据备份、系统恢复和业务连续性管理。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0400" y="1930400"/>
            <a:ext cx="2880000" cy="3268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72600" y="1930400"/>
            <a:ext cx="2880000" cy="3268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数据备份与恢复</a:t>
            </a:r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22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6212" y="0"/>
            <a:ext cx="1215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19485" y="529315"/>
            <a:ext cx="11153030" cy="5932445"/>
          </a:xfrm>
          <a:prstGeom prst="rect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8719" y="-467819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64840" y="-564840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249017" y="5028074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0408512" y="5089026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6234391">
            <a:off x="278428" y="2653949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1981419">
            <a:off x="748785" y="2162542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5658">
            <a:off x="11519286" y="4519981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1981419">
            <a:off x="9580868" y="6428140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847109">
            <a:off x="-378289" y="6274208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569854">
            <a:off x="11134731" y="-1337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569854">
            <a:off x="11131831" y="296419"/>
            <a:ext cx="1801347" cy="21698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05378" y="884447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97369" y="949683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8847109">
            <a:off x="-298540" y="6860254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76697" y="1452092"/>
            <a:ext cx="3687928" cy="16745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54521" y="3126640"/>
            <a:ext cx="9882958" cy="24695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身份认证与访问管理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962455" y="5661407"/>
            <a:ext cx="8267090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964625" y="-524347"/>
            <a:ext cx="3242509" cy="3650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E8E8E8"/>
      </a:dk2>
      <a:lt2>
        <a:srgbClr val="156082"/>
      </a:lt2>
      <a:accent1>
        <a:srgbClr val="358167"/>
      </a:accent1>
      <a:accent2>
        <a:srgbClr val="467886"/>
      </a:accent2>
      <a:accent3>
        <a:srgbClr val="27604D"/>
      </a:accent3>
      <a:accent4>
        <a:srgbClr val="1A4033"/>
      </a:accent4>
      <a:accent5>
        <a:srgbClr val="1A4033"/>
      </a:accent5>
      <a:accent6>
        <a:srgbClr val="467886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1150</Words>
  <Application>WPS 演示</Application>
  <PresentationFormat/>
  <Paragraphs>134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OPPOSans H</vt:lpstr>
      <vt:lpstr>OPPOSans R</vt:lpstr>
      <vt:lpstr>OPPOSans L</vt:lpstr>
      <vt:lpstr>OPPOSans B</vt:lpstr>
      <vt:lpstr>Source Han Sans CN Bold</vt:lpstr>
      <vt:lpstr>Source Han Sans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Bounds</cp:lastModifiedBy>
  <cp:revision>1</cp:revision>
  <dcterms:created xsi:type="dcterms:W3CDTF">2024-12-27T08:20:55Z</dcterms:created>
  <dcterms:modified xsi:type="dcterms:W3CDTF">2024-12-27T08:20:55Z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F8CC9B406B104D10BE79577C4BC78228_12</vt:lpwstr>
  </property>
  <property fmtid="{D5CDD505-2E9C-101B-9397-08002B2CF9AE}" pid="3" name="KSOProductBuildVer">
    <vt:lpwstr>2052-12.1.0.19770</vt:lpwstr>
  </property>
</Properties>
</file>